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60" r:id="rId3"/>
    <p:sldId id="262" r:id="rId4"/>
    <p:sldId id="261" r:id="rId5"/>
    <p:sldId id="263" r:id="rId6"/>
    <p:sldId id="264" r:id="rId7"/>
    <p:sldId id="281" r:id="rId8"/>
    <p:sldId id="282" r:id="rId9"/>
    <p:sldId id="265" r:id="rId10"/>
    <p:sldId id="266" r:id="rId11"/>
    <p:sldId id="274" r:id="rId12"/>
    <p:sldId id="267" r:id="rId13"/>
    <p:sldId id="268" r:id="rId14"/>
    <p:sldId id="283" r:id="rId15"/>
    <p:sldId id="270" r:id="rId16"/>
    <p:sldId id="284" r:id="rId17"/>
    <p:sldId id="271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3FE8F-B9FE-4F69-83DF-761FB7C9118D}" type="doc">
      <dgm:prSet loTypeId="urn:microsoft.com/office/officeart/2005/8/layout/radial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82A4DFD-A0DC-472A-AE98-402B2902C25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sz="1600" b="1" baseline="0" dirty="0" smtClean="0">
              <a:solidFill>
                <a:srgbClr val="000000"/>
              </a:solidFill>
              <a:latin typeface="Arial"/>
            </a:rPr>
            <a:t>Эксперименты</a:t>
          </a:r>
        </a:p>
        <a:p>
          <a:pPr marR="0" algn="ctr" rtl="0"/>
          <a:r>
            <a:rPr lang="ru-RU" sz="1600" b="1" baseline="0" dirty="0" smtClean="0">
              <a:solidFill>
                <a:srgbClr val="000000"/>
              </a:solidFill>
              <a:latin typeface="Arial"/>
            </a:rPr>
            <a:t>и опыты</a:t>
          </a:r>
        </a:p>
        <a:p>
          <a:pPr marR="0" algn="ctr" rtl="0"/>
          <a:r>
            <a:rPr lang="ru-RU" sz="1600" b="1" baseline="0" dirty="0" smtClean="0">
              <a:solidFill>
                <a:srgbClr val="000000"/>
              </a:solidFill>
              <a:latin typeface="Arial"/>
            </a:rPr>
            <a:t>в </a:t>
          </a:r>
          <a:r>
            <a:rPr lang="ru-RU" sz="1600" b="1" baseline="0" dirty="0" err="1" smtClean="0">
              <a:solidFill>
                <a:srgbClr val="000000"/>
              </a:solidFill>
              <a:latin typeface="Arial"/>
            </a:rPr>
            <a:t>д</a:t>
          </a:r>
          <a:r>
            <a:rPr lang="ru-RU" sz="1600" b="1" baseline="0" dirty="0" smtClean="0">
              <a:solidFill>
                <a:srgbClr val="000000"/>
              </a:solidFill>
              <a:latin typeface="Arial"/>
            </a:rPr>
            <a:t>/с.</a:t>
          </a:r>
          <a:endParaRPr lang="ru-RU" sz="1600" b="1" dirty="0" smtClean="0"/>
        </a:p>
      </dgm:t>
    </dgm:pt>
    <dgm:pt modelId="{32C19179-586E-4DC8-99B1-05F8EB0EB89E}" type="parTrans" cxnId="{4098CC26-D2F3-4663-A1AA-B450586D8826}">
      <dgm:prSet/>
      <dgm:spPr/>
      <dgm:t>
        <a:bodyPr/>
        <a:lstStyle/>
        <a:p>
          <a:endParaRPr lang="ru-RU"/>
        </a:p>
      </dgm:t>
    </dgm:pt>
    <dgm:pt modelId="{BF576A9D-03F8-41AF-8D6B-0228D7788EE3}" type="sibTrans" cxnId="{4098CC26-D2F3-4663-A1AA-B450586D8826}">
      <dgm:prSet/>
      <dgm:spPr/>
      <dgm:t>
        <a:bodyPr/>
        <a:lstStyle/>
        <a:p>
          <a:endParaRPr lang="ru-RU"/>
        </a:p>
      </dgm:t>
    </dgm:pt>
    <dgm:pt modelId="{37838ED5-717F-45FC-813B-171AA017A2E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="1" i="0" baseline="0" dirty="0" smtClean="0">
              <a:solidFill>
                <a:srgbClr val="000000"/>
              </a:solidFill>
              <a:latin typeface="Arial"/>
            </a:rPr>
            <a:t>С песком,</a:t>
          </a:r>
        </a:p>
        <a:p>
          <a:pPr marR="0" algn="ctr" rtl="0"/>
          <a:r>
            <a:rPr lang="ru-RU" b="1" i="0" baseline="0" dirty="0" smtClean="0">
              <a:solidFill>
                <a:srgbClr val="000000"/>
              </a:solidFill>
              <a:latin typeface="Arial"/>
            </a:rPr>
            <a:t>почвой,</a:t>
          </a:r>
        </a:p>
        <a:p>
          <a:pPr marR="0" algn="ctr" rtl="0"/>
          <a:r>
            <a:rPr lang="ru-RU" b="1" i="0" baseline="0" dirty="0" smtClean="0">
              <a:solidFill>
                <a:srgbClr val="000000"/>
              </a:solidFill>
              <a:latin typeface="Arial"/>
            </a:rPr>
            <a:t>глиной</a:t>
          </a:r>
          <a:endParaRPr lang="ru-RU" b="1" i="0" dirty="0" smtClean="0"/>
        </a:p>
      </dgm:t>
    </dgm:pt>
    <dgm:pt modelId="{7097185C-6946-4243-A026-95DD46E71711}" type="parTrans" cxnId="{E84ED15C-513B-40ED-AC1B-25824D7E33F3}">
      <dgm:prSet/>
      <dgm:spPr/>
      <dgm:t>
        <a:bodyPr/>
        <a:lstStyle/>
        <a:p>
          <a:endParaRPr lang="ru-RU"/>
        </a:p>
      </dgm:t>
    </dgm:pt>
    <dgm:pt modelId="{244E0614-DB8E-4AE5-9ECE-2AD7C91B6B8D}" type="sibTrans" cxnId="{E84ED15C-513B-40ED-AC1B-25824D7E33F3}">
      <dgm:prSet/>
      <dgm:spPr/>
      <dgm:t>
        <a:bodyPr/>
        <a:lstStyle/>
        <a:p>
          <a:endParaRPr lang="ru-RU"/>
        </a:p>
      </dgm:t>
    </dgm:pt>
    <dgm:pt modelId="{0EE98347-7622-4057-9FBA-3011D039103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="1" baseline="0" dirty="0" smtClean="0">
              <a:solidFill>
                <a:srgbClr val="000000"/>
              </a:solidFill>
              <a:latin typeface="Arial"/>
            </a:rPr>
            <a:t>С воздухом</a:t>
          </a:r>
          <a:endParaRPr lang="ru-RU" b="1" dirty="0" smtClean="0"/>
        </a:p>
      </dgm:t>
    </dgm:pt>
    <dgm:pt modelId="{7D6DEB7A-BCC3-4188-A298-ABD4301043CD}" type="parTrans" cxnId="{32AD90A9-CBD0-4E88-86DC-758172ED21EF}">
      <dgm:prSet/>
      <dgm:spPr/>
      <dgm:t>
        <a:bodyPr/>
        <a:lstStyle/>
        <a:p>
          <a:endParaRPr lang="ru-RU"/>
        </a:p>
      </dgm:t>
    </dgm:pt>
    <dgm:pt modelId="{14D27E66-507E-4299-8961-B3323569F11D}" type="sibTrans" cxnId="{32AD90A9-CBD0-4E88-86DC-758172ED21EF}">
      <dgm:prSet/>
      <dgm:spPr/>
      <dgm:t>
        <a:bodyPr/>
        <a:lstStyle/>
        <a:p>
          <a:endParaRPr lang="ru-RU"/>
        </a:p>
      </dgm:t>
    </dgm:pt>
    <dgm:pt modelId="{6CA7AD6C-8180-4098-BF08-3CFF127035A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="1" baseline="0" dirty="0" smtClean="0">
              <a:solidFill>
                <a:srgbClr val="000000"/>
              </a:solidFill>
              <a:latin typeface="Arial"/>
            </a:rPr>
            <a:t>С водой</a:t>
          </a:r>
          <a:endParaRPr lang="ru-RU" b="1" dirty="0" smtClean="0"/>
        </a:p>
      </dgm:t>
    </dgm:pt>
    <dgm:pt modelId="{BDDC373E-0387-4AF5-89F4-3F258C22BCF7}" type="parTrans" cxnId="{0C2EB422-36AA-4CD0-9DCC-6EEEF1068455}">
      <dgm:prSet/>
      <dgm:spPr/>
      <dgm:t>
        <a:bodyPr/>
        <a:lstStyle/>
        <a:p>
          <a:endParaRPr lang="ru-RU"/>
        </a:p>
      </dgm:t>
    </dgm:pt>
    <dgm:pt modelId="{AAF8FC64-3077-482C-A971-40D72032DBD3}" type="sibTrans" cxnId="{0C2EB422-36AA-4CD0-9DCC-6EEEF1068455}">
      <dgm:prSet/>
      <dgm:spPr/>
      <dgm:t>
        <a:bodyPr/>
        <a:lstStyle/>
        <a:p>
          <a:endParaRPr lang="ru-RU"/>
        </a:p>
      </dgm:t>
    </dgm:pt>
    <dgm:pt modelId="{8D5BED1F-0644-4E3C-B5E2-AB3BFEC8CA6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="1" baseline="0" dirty="0" smtClean="0">
              <a:solidFill>
                <a:srgbClr val="000000"/>
              </a:solidFill>
              <a:latin typeface="Arial"/>
            </a:rPr>
            <a:t>Со снегом</a:t>
          </a:r>
        </a:p>
        <a:p>
          <a:pPr marR="0" algn="ctr" rtl="0"/>
          <a:r>
            <a:rPr lang="ru-RU" b="1" baseline="0" dirty="0" smtClean="0">
              <a:solidFill>
                <a:srgbClr val="000000"/>
              </a:solidFill>
              <a:latin typeface="Arial"/>
            </a:rPr>
            <a:t>и льдом</a:t>
          </a:r>
          <a:endParaRPr lang="ru-RU" b="1" dirty="0" smtClean="0"/>
        </a:p>
      </dgm:t>
    </dgm:pt>
    <dgm:pt modelId="{827A4C3C-80A0-4F78-8FB0-24DE4ADD9B85}" type="parTrans" cxnId="{1F1EFA52-C454-464B-A79D-5C062786C005}">
      <dgm:prSet/>
      <dgm:spPr/>
      <dgm:t>
        <a:bodyPr/>
        <a:lstStyle/>
        <a:p>
          <a:endParaRPr lang="ru-RU"/>
        </a:p>
      </dgm:t>
    </dgm:pt>
    <dgm:pt modelId="{38C7AA9B-4189-44F3-AC54-DE765BA2F09B}" type="sibTrans" cxnId="{1F1EFA52-C454-464B-A79D-5C062786C005}">
      <dgm:prSet/>
      <dgm:spPr/>
      <dgm:t>
        <a:bodyPr/>
        <a:lstStyle/>
        <a:p>
          <a:endParaRPr lang="ru-RU"/>
        </a:p>
      </dgm:t>
    </dgm:pt>
    <dgm:pt modelId="{E4FD0321-DE33-4522-8DC4-A0769AE9BD9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R="0" algn="ctr" rtl="0"/>
          <a:r>
            <a:rPr lang="ru-RU" b="1" baseline="0" dirty="0" smtClean="0">
              <a:solidFill>
                <a:srgbClr val="000000"/>
              </a:solidFill>
              <a:latin typeface="Arial"/>
            </a:rPr>
            <a:t>С фауной </a:t>
          </a:r>
        </a:p>
        <a:p>
          <a:pPr marR="0" algn="ctr" rtl="0"/>
          <a:r>
            <a:rPr lang="ru-RU" b="1" baseline="0" dirty="0" smtClean="0">
              <a:solidFill>
                <a:srgbClr val="000000"/>
              </a:solidFill>
              <a:latin typeface="Arial"/>
            </a:rPr>
            <a:t>и флорой</a:t>
          </a:r>
          <a:endParaRPr lang="ru-RU" b="1" dirty="0" smtClean="0"/>
        </a:p>
      </dgm:t>
    </dgm:pt>
    <dgm:pt modelId="{EA5E5FDB-3F70-496B-8B8C-DDAA07D84697}" type="parTrans" cxnId="{A84F341C-9BC4-44D2-8E20-88609705A885}">
      <dgm:prSet/>
      <dgm:spPr/>
      <dgm:t>
        <a:bodyPr/>
        <a:lstStyle/>
        <a:p>
          <a:endParaRPr lang="ru-RU"/>
        </a:p>
      </dgm:t>
    </dgm:pt>
    <dgm:pt modelId="{EBB64908-FB90-468C-8FB6-E7FCEFEE0B9B}" type="sibTrans" cxnId="{A84F341C-9BC4-44D2-8E20-88609705A885}">
      <dgm:prSet/>
      <dgm:spPr/>
      <dgm:t>
        <a:bodyPr/>
        <a:lstStyle/>
        <a:p>
          <a:endParaRPr lang="ru-RU"/>
        </a:p>
      </dgm:t>
    </dgm:pt>
    <dgm:pt modelId="{F4FDBF61-F0ED-4DBF-9FD1-395731D5AA87}">
      <dgm:prSet/>
      <dgm:spPr>
        <a:solidFill>
          <a:srgbClr val="95CCE7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 магнитом</a:t>
          </a:r>
          <a:endParaRPr lang="ru-RU" b="1" dirty="0">
            <a:solidFill>
              <a:schemeClr val="tx1"/>
            </a:solidFill>
          </a:endParaRPr>
        </a:p>
      </dgm:t>
    </dgm:pt>
    <dgm:pt modelId="{B305100E-A6BD-429E-842A-14262332EA9B}" type="parTrans" cxnId="{1A3609EE-C6B6-4BA9-A1D5-050EFDB67234}">
      <dgm:prSet/>
      <dgm:spPr/>
      <dgm:t>
        <a:bodyPr/>
        <a:lstStyle/>
        <a:p>
          <a:endParaRPr lang="ru-RU"/>
        </a:p>
      </dgm:t>
    </dgm:pt>
    <dgm:pt modelId="{53BA2C36-CFC9-430C-AF09-818462992746}" type="sibTrans" cxnId="{1A3609EE-C6B6-4BA9-A1D5-050EFDB67234}">
      <dgm:prSet/>
      <dgm:spPr/>
      <dgm:t>
        <a:bodyPr/>
        <a:lstStyle/>
        <a:p>
          <a:endParaRPr lang="ru-RU"/>
        </a:p>
      </dgm:t>
    </dgm:pt>
    <dgm:pt modelId="{64555935-1FF2-4898-8FEE-8A1BB01D7C69}" type="pres">
      <dgm:prSet presAssocID="{D9C3FE8F-B9FE-4F69-83DF-761FB7C911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0038A9-6C41-4D7A-BC56-78E5DEC6FDEA}" type="pres">
      <dgm:prSet presAssocID="{C82A4DFD-A0DC-472A-AE98-402B2902C25A}" presName="centerShape" presStyleLbl="node0" presStyleIdx="0" presStyleCnt="1" custScaleX="156343" custScaleY="141737" custLinFactNeighborX="-2424" custLinFactNeighborY="1264"/>
      <dgm:spPr/>
      <dgm:t>
        <a:bodyPr/>
        <a:lstStyle/>
        <a:p>
          <a:endParaRPr lang="ru-RU"/>
        </a:p>
      </dgm:t>
    </dgm:pt>
    <dgm:pt modelId="{89F2925B-2F8E-4906-9D70-6CE74A3CBBD2}" type="pres">
      <dgm:prSet presAssocID="{7097185C-6946-4243-A026-95DD46E71711}" presName="Name9" presStyleLbl="parChTrans1D2" presStyleIdx="0" presStyleCnt="6"/>
      <dgm:spPr/>
      <dgm:t>
        <a:bodyPr/>
        <a:lstStyle/>
        <a:p>
          <a:endParaRPr lang="ru-RU"/>
        </a:p>
      </dgm:t>
    </dgm:pt>
    <dgm:pt modelId="{1E894937-E9D8-43FA-8F65-12DCA64458BD}" type="pres">
      <dgm:prSet presAssocID="{7097185C-6946-4243-A026-95DD46E71711}" presName="connTx" presStyleLbl="parChTrans1D2" presStyleIdx="0" presStyleCnt="6"/>
      <dgm:spPr/>
      <dgm:t>
        <a:bodyPr/>
        <a:lstStyle/>
        <a:p>
          <a:endParaRPr lang="ru-RU"/>
        </a:p>
      </dgm:t>
    </dgm:pt>
    <dgm:pt modelId="{91D50D61-23D3-47C6-A630-67C9FAE70C65}" type="pres">
      <dgm:prSet presAssocID="{37838ED5-717F-45FC-813B-171AA017A2E6}" presName="node" presStyleLbl="node1" presStyleIdx="0" presStyleCnt="6" custRadScaleRad="104481" custRadScaleInc="4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0FF6B-CE81-405D-85FA-CD6B3B9DFB01}" type="pres">
      <dgm:prSet presAssocID="{7D6DEB7A-BCC3-4188-A298-ABD4301043CD}" presName="Name9" presStyleLbl="parChTrans1D2" presStyleIdx="1" presStyleCnt="6"/>
      <dgm:spPr/>
      <dgm:t>
        <a:bodyPr/>
        <a:lstStyle/>
        <a:p>
          <a:endParaRPr lang="ru-RU"/>
        </a:p>
      </dgm:t>
    </dgm:pt>
    <dgm:pt modelId="{C7041159-15A8-4BD4-8147-862B08E39FB5}" type="pres">
      <dgm:prSet presAssocID="{7D6DEB7A-BCC3-4188-A298-ABD4301043CD}" presName="connTx" presStyleLbl="parChTrans1D2" presStyleIdx="1" presStyleCnt="6"/>
      <dgm:spPr/>
      <dgm:t>
        <a:bodyPr/>
        <a:lstStyle/>
        <a:p>
          <a:endParaRPr lang="ru-RU"/>
        </a:p>
      </dgm:t>
    </dgm:pt>
    <dgm:pt modelId="{3B533B1C-519F-40F2-8086-C97CBEF23B13}" type="pres">
      <dgm:prSet presAssocID="{0EE98347-7622-4057-9FBA-3011D039103E}" presName="node" presStyleLbl="node1" presStyleIdx="1" presStyleCnt="6" custRadScaleRad="136628" custRadScaleInc="24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DE577-43F8-45D6-8345-D9BE65B23176}" type="pres">
      <dgm:prSet presAssocID="{B305100E-A6BD-429E-842A-14262332EA9B}" presName="Name9" presStyleLbl="parChTrans1D2" presStyleIdx="2" presStyleCnt="6"/>
      <dgm:spPr/>
      <dgm:t>
        <a:bodyPr/>
        <a:lstStyle/>
        <a:p>
          <a:endParaRPr lang="ru-RU"/>
        </a:p>
      </dgm:t>
    </dgm:pt>
    <dgm:pt modelId="{F5677E41-61EB-4D22-B3AC-69537699204A}" type="pres">
      <dgm:prSet presAssocID="{B305100E-A6BD-429E-842A-14262332EA9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36E64461-3A85-4927-B0ED-9B493606DDCB}" type="pres">
      <dgm:prSet presAssocID="{F4FDBF61-F0ED-4DBF-9FD1-395731D5AA87}" presName="node" presStyleLbl="node1" presStyleIdx="2" presStyleCnt="6" custRadScaleRad="135899" custRadScaleInc="-5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11403-CE86-4BB6-B7BF-AF31ECBA2EF1}" type="pres">
      <dgm:prSet presAssocID="{BDDC373E-0387-4AF5-89F4-3F258C22BCF7}" presName="Name9" presStyleLbl="parChTrans1D2" presStyleIdx="3" presStyleCnt="6"/>
      <dgm:spPr/>
      <dgm:t>
        <a:bodyPr/>
        <a:lstStyle/>
        <a:p>
          <a:endParaRPr lang="ru-RU"/>
        </a:p>
      </dgm:t>
    </dgm:pt>
    <dgm:pt modelId="{957F527A-0D58-4569-AF8E-FC1C2C36F5DA}" type="pres">
      <dgm:prSet presAssocID="{BDDC373E-0387-4AF5-89F4-3F258C22BCF7}" presName="connTx" presStyleLbl="parChTrans1D2" presStyleIdx="3" presStyleCnt="6"/>
      <dgm:spPr/>
      <dgm:t>
        <a:bodyPr/>
        <a:lstStyle/>
        <a:p>
          <a:endParaRPr lang="ru-RU"/>
        </a:p>
      </dgm:t>
    </dgm:pt>
    <dgm:pt modelId="{DA08CBFF-C0A4-437A-8BAC-8F95B1709E0C}" type="pres">
      <dgm:prSet presAssocID="{6CA7AD6C-8180-4098-BF08-3CFF127035AD}" presName="node" presStyleLbl="node1" presStyleIdx="3" presStyleCnt="6" custRadScaleRad="103412" custRadScaleInc="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E742E-FF2A-45EA-A576-9E7D04B2A382}" type="pres">
      <dgm:prSet presAssocID="{827A4C3C-80A0-4F78-8FB0-24DE4ADD9B85}" presName="Name9" presStyleLbl="parChTrans1D2" presStyleIdx="4" presStyleCnt="6"/>
      <dgm:spPr/>
      <dgm:t>
        <a:bodyPr/>
        <a:lstStyle/>
        <a:p>
          <a:endParaRPr lang="ru-RU"/>
        </a:p>
      </dgm:t>
    </dgm:pt>
    <dgm:pt modelId="{C6574780-125E-4E3D-BFA1-C73F3BFEB29A}" type="pres">
      <dgm:prSet presAssocID="{827A4C3C-80A0-4F78-8FB0-24DE4ADD9B85}" presName="connTx" presStyleLbl="parChTrans1D2" presStyleIdx="4" presStyleCnt="6"/>
      <dgm:spPr/>
      <dgm:t>
        <a:bodyPr/>
        <a:lstStyle/>
        <a:p>
          <a:endParaRPr lang="ru-RU"/>
        </a:p>
      </dgm:t>
    </dgm:pt>
    <dgm:pt modelId="{0F489353-40A5-44C8-9A68-1EBD486302EB}" type="pres">
      <dgm:prSet presAssocID="{8D5BED1F-0644-4E3C-B5E2-AB3BFEC8CA61}" presName="node" presStyleLbl="node1" presStyleIdx="4" presStyleCnt="6" custRadScaleRad="136807" custRadScaleInc="6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03B87-6AE8-47CD-8D4F-F449CC2A8837}" type="pres">
      <dgm:prSet presAssocID="{EA5E5FDB-3F70-496B-8B8C-DDAA07D84697}" presName="Name9" presStyleLbl="parChTrans1D2" presStyleIdx="5" presStyleCnt="6"/>
      <dgm:spPr/>
      <dgm:t>
        <a:bodyPr/>
        <a:lstStyle/>
        <a:p>
          <a:endParaRPr lang="ru-RU"/>
        </a:p>
      </dgm:t>
    </dgm:pt>
    <dgm:pt modelId="{973F33C0-B53D-4BFF-9EF0-1037512DC19E}" type="pres">
      <dgm:prSet presAssocID="{EA5E5FDB-3F70-496B-8B8C-DDAA07D84697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E422252-84ED-4DD6-9B86-DBC0AB29435F}" type="pres">
      <dgm:prSet presAssocID="{E4FD0321-DE33-4522-8DC4-A0769AE9BD91}" presName="node" presStyleLbl="node1" presStyleIdx="5" presStyleCnt="6" custRadScaleRad="117098" custRadScaleInc="-22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1F8663-6A48-4D94-B447-7E2A7256812E}" type="presOf" srcId="{8D5BED1F-0644-4E3C-B5E2-AB3BFEC8CA61}" destId="{0F489353-40A5-44C8-9A68-1EBD486302EB}" srcOrd="0" destOrd="0" presId="urn:microsoft.com/office/officeart/2005/8/layout/radial1"/>
    <dgm:cxn modelId="{1AE05160-E5C8-4385-A03F-E4F124581676}" type="presOf" srcId="{C82A4DFD-A0DC-472A-AE98-402B2902C25A}" destId="{530038A9-6C41-4D7A-BC56-78E5DEC6FDEA}" srcOrd="0" destOrd="0" presId="urn:microsoft.com/office/officeart/2005/8/layout/radial1"/>
    <dgm:cxn modelId="{FC338D7C-DC4C-43ED-A064-68AB5A0A2FF4}" type="presOf" srcId="{827A4C3C-80A0-4F78-8FB0-24DE4ADD9B85}" destId="{41AE742E-FF2A-45EA-A576-9E7D04B2A382}" srcOrd="0" destOrd="0" presId="urn:microsoft.com/office/officeart/2005/8/layout/radial1"/>
    <dgm:cxn modelId="{1F1EFA52-C454-464B-A79D-5C062786C005}" srcId="{C82A4DFD-A0DC-472A-AE98-402B2902C25A}" destId="{8D5BED1F-0644-4E3C-B5E2-AB3BFEC8CA61}" srcOrd="4" destOrd="0" parTransId="{827A4C3C-80A0-4F78-8FB0-24DE4ADD9B85}" sibTransId="{38C7AA9B-4189-44F3-AC54-DE765BA2F09B}"/>
    <dgm:cxn modelId="{0C2EB422-36AA-4CD0-9DCC-6EEEF1068455}" srcId="{C82A4DFD-A0DC-472A-AE98-402B2902C25A}" destId="{6CA7AD6C-8180-4098-BF08-3CFF127035AD}" srcOrd="3" destOrd="0" parTransId="{BDDC373E-0387-4AF5-89F4-3F258C22BCF7}" sibTransId="{AAF8FC64-3077-482C-A971-40D72032DBD3}"/>
    <dgm:cxn modelId="{01DF0620-A3AC-4086-AD15-2A96ED4D2560}" type="presOf" srcId="{BDDC373E-0387-4AF5-89F4-3F258C22BCF7}" destId="{957F527A-0D58-4569-AF8E-FC1C2C36F5DA}" srcOrd="1" destOrd="0" presId="urn:microsoft.com/office/officeart/2005/8/layout/radial1"/>
    <dgm:cxn modelId="{1A3609EE-C6B6-4BA9-A1D5-050EFDB67234}" srcId="{C82A4DFD-A0DC-472A-AE98-402B2902C25A}" destId="{F4FDBF61-F0ED-4DBF-9FD1-395731D5AA87}" srcOrd="2" destOrd="0" parTransId="{B305100E-A6BD-429E-842A-14262332EA9B}" sibTransId="{53BA2C36-CFC9-430C-AF09-818462992746}"/>
    <dgm:cxn modelId="{12A70570-E114-4521-8E53-614654EE23C6}" type="presOf" srcId="{7097185C-6946-4243-A026-95DD46E71711}" destId="{1E894937-E9D8-43FA-8F65-12DCA64458BD}" srcOrd="1" destOrd="0" presId="urn:microsoft.com/office/officeart/2005/8/layout/radial1"/>
    <dgm:cxn modelId="{A84F341C-9BC4-44D2-8E20-88609705A885}" srcId="{C82A4DFD-A0DC-472A-AE98-402B2902C25A}" destId="{E4FD0321-DE33-4522-8DC4-A0769AE9BD91}" srcOrd="5" destOrd="0" parTransId="{EA5E5FDB-3F70-496B-8B8C-DDAA07D84697}" sibTransId="{EBB64908-FB90-468C-8FB6-E7FCEFEE0B9B}"/>
    <dgm:cxn modelId="{3A7B74BE-34BC-41B8-8968-81E62706BE2D}" type="presOf" srcId="{EA5E5FDB-3F70-496B-8B8C-DDAA07D84697}" destId="{98A03B87-6AE8-47CD-8D4F-F449CC2A8837}" srcOrd="0" destOrd="0" presId="urn:microsoft.com/office/officeart/2005/8/layout/radial1"/>
    <dgm:cxn modelId="{6D0C37BE-39D0-428E-9C25-952E538F16F1}" type="presOf" srcId="{F4FDBF61-F0ED-4DBF-9FD1-395731D5AA87}" destId="{36E64461-3A85-4927-B0ED-9B493606DDCB}" srcOrd="0" destOrd="0" presId="urn:microsoft.com/office/officeart/2005/8/layout/radial1"/>
    <dgm:cxn modelId="{9D0EF93F-8F3A-419F-B4DC-BA78178FDD00}" type="presOf" srcId="{0EE98347-7622-4057-9FBA-3011D039103E}" destId="{3B533B1C-519F-40F2-8086-C97CBEF23B13}" srcOrd="0" destOrd="0" presId="urn:microsoft.com/office/officeart/2005/8/layout/radial1"/>
    <dgm:cxn modelId="{819CF364-9587-4219-9735-5C41A3F0AD02}" type="presOf" srcId="{E4FD0321-DE33-4522-8DC4-A0769AE9BD91}" destId="{3E422252-84ED-4DD6-9B86-DBC0AB29435F}" srcOrd="0" destOrd="0" presId="urn:microsoft.com/office/officeart/2005/8/layout/radial1"/>
    <dgm:cxn modelId="{D65782A7-0CA6-43E8-8E71-A509E731241F}" type="presOf" srcId="{7097185C-6946-4243-A026-95DD46E71711}" destId="{89F2925B-2F8E-4906-9D70-6CE74A3CBBD2}" srcOrd="0" destOrd="0" presId="urn:microsoft.com/office/officeart/2005/8/layout/radial1"/>
    <dgm:cxn modelId="{80D20DA4-95A1-49F4-B648-54425FDE1126}" type="presOf" srcId="{827A4C3C-80A0-4F78-8FB0-24DE4ADD9B85}" destId="{C6574780-125E-4E3D-BFA1-C73F3BFEB29A}" srcOrd="1" destOrd="0" presId="urn:microsoft.com/office/officeart/2005/8/layout/radial1"/>
    <dgm:cxn modelId="{E84ED15C-513B-40ED-AC1B-25824D7E33F3}" srcId="{C82A4DFD-A0DC-472A-AE98-402B2902C25A}" destId="{37838ED5-717F-45FC-813B-171AA017A2E6}" srcOrd="0" destOrd="0" parTransId="{7097185C-6946-4243-A026-95DD46E71711}" sibTransId="{244E0614-DB8E-4AE5-9ECE-2AD7C91B6B8D}"/>
    <dgm:cxn modelId="{A1094311-CB9A-44F8-BD92-1F1CA072EC79}" type="presOf" srcId="{EA5E5FDB-3F70-496B-8B8C-DDAA07D84697}" destId="{973F33C0-B53D-4BFF-9EF0-1037512DC19E}" srcOrd="1" destOrd="0" presId="urn:microsoft.com/office/officeart/2005/8/layout/radial1"/>
    <dgm:cxn modelId="{32AD90A9-CBD0-4E88-86DC-758172ED21EF}" srcId="{C82A4DFD-A0DC-472A-AE98-402B2902C25A}" destId="{0EE98347-7622-4057-9FBA-3011D039103E}" srcOrd="1" destOrd="0" parTransId="{7D6DEB7A-BCC3-4188-A298-ABD4301043CD}" sibTransId="{14D27E66-507E-4299-8961-B3323569F11D}"/>
    <dgm:cxn modelId="{6327C7C1-1737-4DB6-A3D5-C457129F393E}" type="presOf" srcId="{B305100E-A6BD-429E-842A-14262332EA9B}" destId="{E4EDE577-43F8-45D6-8345-D9BE65B23176}" srcOrd="0" destOrd="0" presId="urn:microsoft.com/office/officeart/2005/8/layout/radial1"/>
    <dgm:cxn modelId="{09DFC416-088B-4914-8DB6-00390E37948B}" type="presOf" srcId="{6CA7AD6C-8180-4098-BF08-3CFF127035AD}" destId="{DA08CBFF-C0A4-437A-8BAC-8F95B1709E0C}" srcOrd="0" destOrd="0" presId="urn:microsoft.com/office/officeart/2005/8/layout/radial1"/>
    <dgm:cxn modelId="{4098CC26-D2F3-4663-A1AA-B450586D8826}" srcId="{D9C3FE8F-B9FE-4F69-83DF-761FB7C9118D}" destId="{C82A4DFD-A0DC-472A-AE98-402B2902C25A}" srcOrd="0" destOrd="0" parTransId="{32C19179-586E-4DC8-99B1-05F8EB0EB89E}" sibTransId="{BF576A9D-03F8-41AF-8D6B-0228D7788EE3}"/>
    <dgm:cxn modelId="{18C1E86D-6BDA-421E-8B92-B20C4AF04753}" type="presOf" srcId="{B305100E-A6BD-429E-842A-14262332EA9B}" destId="{F5677E41-61EB-4D22-B3AC-69537699204A}" srcOrd="1" destOrd="0" presId="urn:microsoft.com/office/officeart/2005/8/layout/radial1"/>
    <dgm:cxn modelId="{23871CBC-9EB9-4639-B534-CB816B3F6069}" type="presOf" srcId="{7D6DEB7A-BCC3-4188-A298-ABD4301043CD}" destId="{5750FF6B-CE81-405D-85FA-CD6B3B9DFB01}" srcOrd="0" destOrd="0" presId="urn:microsoft.com/office/officeart/2005/8/layout/radial1"/>
    <dgm:cxn modelId="{35883038-12D1-43DD-ADC3-CFC6B3B8BDA8}" type="presOf" srcId="{37838ED5-717F-45FC-813B-171AA017A2E6}" destId="{91D50D61-23D3-47C6-A630-67C9FAE70C65}" srcOrd="0" destOrd="0" presId="urn:microsoft.com/office/officeart/2005/8/layout/radial1"/>
    <dgm:cxn modelId="{1F68FAC5-D5B1-4373-8F7A-8158914E1763}" type="presOf" srcId="{BDDC373E-0387-4AF5-89F4-3F258C22BCF7}" destId="{6B011403-CE86-4BB6-B7BF-AF31ECBA2EF1}" srcOrd="0" destOrd="0" presId="urn:microsoft.com/office/officeart/2005/8/layout/radial1"/>
    <dgm:cxn modelId="{60E364A8-838A-4AFA-8EE7-7CDA4C1FD7EC}" type="presOf" srcId="{D9C3FE8F-B9FE-4F69-83DF-761FB7C9118D}" destId="{64555935-1FF2-4898-8FEE-8A1BB01D7C69}" srcOrd="0" destOrd="0" presId="urn:microsoft.com/office/officeart/2005/8/layout/radial1"/>
    <dgm:cxn modelId="{D616FF36-68D4-4383-9B57-B1C983A1851E}" type="presOf" srcId="{7D6DEB7A-BCC3-4188-A298-ABD4301043CD}" destId="{C7041159-15A8-4BD4-8147-862B08E39FB5}" srcOrd="1" destOrd="0" presId="urn:microsoft.com/office/officeart/2005/8/layout/radial1"/>
    <dgm:cxn modelId="{87A21C2A-6A1E-4032-A7A7-B44492FA68C1}" type="presParOf" srcId="{64555935-1FF2-4898-8FEE-8A1BB01D7C69}" destId="{530038A9-6C41-4D7A-BC56-78E5DEC6FDEA}" srcOrd="0" destOrd="0" presId="urn:microsoft.com/office/officeart/2005/8/layout/radial1"/>
    <dgm:cxn modelId="{6D9530E6-BEB9-4381-9718-C81581DA6104}" type="presParOf" srcId="{64555935-1FF2-4898-8FEE-8A1BB01D7C69}" destId="{89F2925B-2F8E-4906-9D70-6CE74A3CBBD2}" srcOrd="1" destOrd="0" presId="urn:microsoft.com/office/officeart/2005/8/layout/radial1"/>
    <dgm:cxn modelId="{CEA27F9D-9BCC-474C-94C6-781BB440A2C8}" type="presParOf" srcId="{89F2925B-2F8E-4906-9D70-6CE74A3CBBD2}" destId="{1E894937-E9D8-43FA-8F65-12DCA64458BD}" srcOrd="0" destOrd="0" presId="urn:microsoft.com/office/officeart/2005/8/layout/radial1"/>
    <dgm:cxn modelId="{0E4B736E-F529-4A8F-BDF8-6B6D6A6B1B23}" type="presParOf" srcId="{64555935-1FF2-4898-8FEE-8A1BB01D7C69}" destId="{91D50D61-23D3-47C6-A630-67C9FAE70C65}" srcOrd="2" destOrd="0" presId="urn:microsoft.com/office/officeart/2005/8/layout/radial1"/>
    <dgm:cxn modelId="{5E9FC75E-24B4-43D4-9F58-BCB6F4AE6D01}" type="presParOf" srcId="{64555935-1FF2-4898-8FEE-8A1BB01D7C69}" destId="{5750FF6B-CE81-405D-85FA-CD6B3B9DFB01}" srcOrd="3" destOrd="0" presId="urn:microsoft.com/office/officeart/2005/8/layout/radial1"/>
    <dgm:cxn modelId="{AC84EC4C-5C4B-4FF8-A9F9-474EF63F6F60}" type="presParOf" srcId="{5750FF6B-CE81-405D-85FA-CD6B3B9DFB01}" destId="{C7041159-15A8-4BD4-8147-862B08E39FB5}" srcOrd="0" destOrd="0" presId="urn:microsoft.com/office/officeart/2005/8/layout/radial1"/>
    <dgm:cxn modelId="{3E92B99D-EC9B-4C67-90D8-A4A9413523C5}" type="presParOf" srcId="{64555935-1FF2-4898-8FEE-8A1BB01D7C69}" destId="{3B533B1C-519F-40F2-8086-C97CBEF23B13}" srcOrd="4" destOrd="0" presId="urn:microsoft.com/office/officeart/2005/8/layout/radial1"/>
    <dgm:cxn modelId="{B37E6900-8B0B-435C-BC20-F98A62711833}" type="presParOf" srcId="{64555935-1FF2-4898-8FEE-8A1BB01D7C69}" destId="{E4EDE577-43F8-45D6-8345-D9BE65B23176}" srcOrd="5" destOrd="0" presId="urn:microsoft.com/office/officeart/2005/8/layout/radial1"/>
    <dgm:cxn modelId="{F2C7580C-7CC6-45AB-ABD7-9AEDB7777E41}" type="presParOf" srcId="{E4EDE577-43F8-45D6-8345-D9BE65B23176}" destId="{F5677E41-61EB-4D22-B3AC-69537699204A}" srcOrd="0" destOrd="0" presId="urn:microsoft.com/office/officeart/2005/8/layout/radial1"/>
    <dgm:cxn modelId="{E5837B8F-BB14-4F45-AD85-0A49F7DA8175}" type="presParOf" srcId="{64555935-1FF2-4898-8FEE-8A1BB01D7C69}" destId="{36E64461-3A85-4927-B0ED-9B493606DDCB}" srcOrd="6" destOrd="0" presId="urn:microsoft.com/office/officeart/2005/8/layout/radial1"/>
    <dgm:cxn modelId="{B2F89531-8F30-4FF6-842B-CEE328979334}" type="presParOf" srcId="{64555935-1FF2-4898-8FEE-8A1BB01D7C69}" destId="{6B011403-CE86-4BB6-B7BF-AF31ECBA2EF1}" srcOrd="7" destOrd="0" presId="urn:microsoft.com/office/officeart/2005/8/layout/radial1"/>
    <dgm:cxn modelId="{4A7F2D9D-BC5C-4668-89F6-D0D0E8F02A67}" type="presParOf" srcId="{6B011403-CE86-4BB6-B7BF-AF31ECBA2EF1}" destId="{957F527A-0D58-4569-AF8E-FC1C2C36F5DA}" srcOrd="0" destOrd="0" presId="urn:microsoft.com/office/officeart/2005/8/layout/radial1"/>
    <dgm:cxn modelId="{344DFA19-2A5E-4058-B14B-3A809A70F3BE}" type="presParOf" srcId="{64555935-1FF2-4898-8FEE-8A1BB01D7C69}" destId="{DA08CBFF-C0A4-437A-8BAC-8F95B1709E0C}" srcOrd="8" destOrd="0" presId="urn:microsoft.com/office/officeart/2005/8/layout/radial1"/>
    <dgm:cxn modelId="{DF657F46-F0EF-4463-9567-0B79ED874978}" type="presParOf" srcId="{64555935-1FF2-4898-8FEE-8A1BB01D7C69}" destId="{41AE742E-FF2A-45EA-A576-9E7D04B2A382}" srcOrd="9" destOrd="0" presId="urn:microsoft.com/office/officeart/2005/8/layout/radial1"/>
    <dgm:cxn modelId="{6E332192-00A3-4393-87E8-449952FF1A2D}" type="presParOf" srcId="{41AE742E-FF2A-45EA-A576-9E7D04B2A382}" destId="{C6574780-125E-4E3D-BFA1-C73F3BFEB29A}" srcOrd="0" destOrd="0" presId="urn:microsoft.com/office/officeart/2005/8/layout/radial1"/>
    <dgm:cxn modelId="{C1FFEBEB-3D00-45FA-BE3B-BA7B3C605934}" type="presParOf" srcId="{64555935-1FF2-4898-8FEE-8A1BB01D7C69}" destId="{0F489353-40A5-44C8-9A68-1EBD486302EB}" srcOrd="10" destOrd="0" presId="urn:microsoft.com/office/officeart/2005/8/layout/radial1"/>
    <dgm:cxn modelId="{AE81361B-CD4D-4271-92D3-216EBCCF8781}" type="presParOf" srcId="{64555935-1FF2-4898-8FEE-8A1BB01D7C69}" destId="{98A03B87-6AE8-47CD-8D4F-F449CC2A8837}" srcOrd="11" destOrd="0" presId="urn:microsoft.com/office/officeart/2005/8/layout/radial1"/>
    <dgm:cxn modelId="{8866F5B6-3EA7-4CAB-9F97-1FB83CD6AA3E}" type="presParOf" srcId="{98A03B87-6AE8-47CD-8D4F-F449CC2A8837}" destId="{973F33C0-B53D-4BFF-9EF0-1037512DC19E}" srcOrd="0" destOrd="0" presId="urn:microsoft.com/office/officeart/2005/8/layout/radial1"/>
    <dgm:cxn modelId="{B9E30D50-B37E-4A27-9B14-420198BEA398}" type="presParOf" srcId="{64555935-1FF2-4898-8FEE-8A1BB01D7C69}" destId="{3E422252-84ED-4DD6-9B86-DBC0AB29435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038A9-6C41-4D7A-BC56-78E5DEC6FDEA}">
      <dsp:nvSpPr>
        <dsp:cNvPr id="0" name=""/>
        <dsp:cNvSpPr/>
      </dsp:nvSpPr>
      <dsp:spPr>
        <a:xfrm>
          <a:off x="2664312" y="1944216"/>
          <a:ext cx="2663773" cy="2414916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Arial"/>
            </a:rPr>
            <a:t>Эксперименты</a:t>
          </a:r>
        </a:p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Arial"/>
            </a:rPr>
            <a:t>и опыты</a:t>
          </a:r>
        </a:p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Arial"/>
            </a:rPr>
            <a:t>в </a:t>
          </a:r>
          <a:r>
            <a:rPr lang="ru-RU" sz="1600" b="1" kern="1200" baseline="0" dirty="0" err="1" smtClean="0">
              <a:solidFill>
                <a:srgbClr val="000000"/>
              </a:solidFill>
              <a:latin typeface="Arial"/>
            </a:rPr>
            <a:t>д</a:t>
          </a:r>
          <a:r>
            <a:rPr lang="ru-RU" sz="1600" b="1" kern="1200" baseline="0" dirty="0" smtClean="0">
              <a:solidFill>
                <a:srgbClr val="000000"/>
              </a:solidFill>
              <a:latin typeface="Arial"/>
            </a:rPr>
            <a:t>/с.</a:t>
          </a:r>
          <a:endParaRPr lang="ru-RU" sz="1600" b="1" kern="1200" dirty="0" smtClean="0"/>
        </a:p>
      </dsp:txBody>
      <dsp:txXfrm>
        <a:off x="3054413" y="2297872"/>
        <a:ext cx="1883571" cy="1707604"/>
      </dsp:txXfrm>
    </dsp:sp>
    <dsp:sp modelId="{89F2925B-2F8E-4906-9D70-6CE74A3CBBD2}">
      <dsp:nvSpPr>
        <dsp:cNvPr id="0" name=""/>
        <dsp:cNvSpPr/>
      </dsp:nvSpPr>
      <dsp:spPr>
        <a:xfrm rot="16450784">
          <a:off x="3970222" y="1805513"/>
          <a:ext cx="245976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245976" y="186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87061" y="1818047"/>
        <a:ext cx="12298" cy="12298"/>
      </dsp:txXfrm>
    </dsp:sp>
    <dsp:sp modelId="{91D50D61-23D3-47C6-A630-67C9FAE70C65}">
      <dsp:nvSpPr>
        <dsp:cNvPr id="0" name=""/>
        <dsp:cNvSpPr/>
      </dsp:nvSpPr>
      <dsp:spPr>
        <a:xfrm>
          <a:off x="3312365" y="0"/>
          <a:ext cx="1703801" cy="1703801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baseline="0" dirty="0" smtClean="0">
              <a:solidFill>
                <a:srgbClr val="000000"/>
              </a:solidFill>
              <a:latin typeface="Arial"/>
            </a:rPr>
            <a:t>С песком,</a:t>
          </a:r>
        </a:p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baseline="0" dirty="0" smtClean="0">
              <a:solidFill>
                <a:srgbClr val="000000"/>
              </a:solidFill>
              <a:latin typeface="Arial"/>
            </a:rPr>
            <a:t>почвой,</a:t>
          </a:r>
        </a:p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baseline="0" dirty="0" smtClean="0">
              <a:solidFill>
                <a:srgbClr val="000000"/>
              </a:solidFill>
              <a:latin typeface="Arial"/>
            </a:rPr>
            <a:t>глиной</a:t>
          </a:r>
          <a:endParaRPr lang="ru-RU" sz="1900" b="1" i="0" kern="1200" dirty="0" smtClean="0"/>
        </a:p>
      </dsp:txBody>
      <dsp:txXfrm>
        <a:off x="3561881" y="249516"/>
        <a:ext cx="1204769" cy="1204769"/>
      </dsp:txXfrm>
    </dsp:sp>
    <dsp:sp modelId="{5750FF6B-CE81-405D-85FA-CD6B3B9DFB01}">
      <dsp:nvSpPr>
        <dsp:cNvPr id="0" name=""/>
        <dsp:cNvSpPr/>
      </dsp:nvSpPr>
      <dsp:spPr>
        <a:xfrm rot="20233237">
          <a:off x="5166220" y="2434332"/>
          <a:ext cx="987398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987398" y="186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35234" y="2428330"/>
        <a:ext cx="49369" cy="49369"/>
      </dsp:txXfrm>
    </dsp:sp>
    <dsp:sp modelId="{3B533B1C-519F-40F2-8086-C97CBEF23B13}">
      <dsp:nvSpPr>
        <dsp:cNvPr id="0" name=""/>
        <dsp:cNvSpPr/>
      </dsp:nvSpPr>
      <dsp:spPr>
        <a:xfrm>
          <a:off x="6048665" y="1080120"/>
          <a:ext cx="1703801" cy="1703801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>
              <a:solidFill>
                <a:srgbClr val="000000"/>
              </a:solidFill>
              <a:latin typeface="Arial"/>
            </a:rPr>
            <a:t>С воздухом</a:t>
          </a:r>
          <a:endParaRPr lang="ru-RU" sz="1900" b="1" kern="1200" dirty="0" smtClean="0"/>
        </a:p>
      </dsp:txBody>
      <dsp:txXfrm>
        <a:off x="6298181" y="1329636"/>
        <a:ext cx="1204769" cy="1204769"/>
      </dsp:txXfrm>
    </dsp:sp>
    <dsp:sp modelId="{E4EDE577-43F8-45D6-8345-D9BE65B23176}">
      <dsp:nvSpPr>
        <dsp:cNvPr id="0" name=""/>
        <dsp:cNvSpPr/>
      </dsp:nvSpPr>
      <dsp:spPr>
        <a:xfrm rot="1586379">
          <a:off x="5115486" y="3919995"/>
          <a:ext cx="926739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926739" y="186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55687" y="3915510"/>
        <a:ext cx="46336" cy="46336"/>
      </dsp:txXfrm>
    </dsp:sp>
    <dsp:sp modelId="{36E64461-3A85-4927-B0ED-9B493606DDCB}">
      <dsp:nvSpPr>
        <dsp:cNvPr id="0" name=""/>
        <dsp:cNvSpPr/>
      </dsp:nvSpPr>
      <dsp:spPr>
        <a:xfrm>
          <a:off x="5904653" y="3672408"/>
          <a:ext cx="1703801" cy="1703801"/>
        </a:xfrm>
        <a:prstGeom prst="ellipse">
          <a:avLst/>
        </a:prstGeom>
        <a:solidFill>
          <a:srgbClr val="95CCE7"/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С магнитом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6154169" y="3921924"/>
        <a:ext cx="1204769" cy="1204769"/>
      </dsp:txXfrm>
    </dsp:sp>
    <dsp:sp modelId="{6B011403-CE86-4BB6-B7BF-AF31ECBA2EF1}">
      <dsp:nvSpPr>
        <dsp:cNvPr id="0" name=""/>
        <dsp:cNvSpPr/>
      </dsp:nvSpPr>
      <dsp:spPr>
        <a:xfrm rot="5249147">
          <a:off x="3986923" y="4404539"/>
          <a:ext cx="130216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130216" y="186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48776" y="4419967"/>
        <a:ext cx="6510" cy="6510"/>
      </dsp:txXfrm>
    </dsp:sp>
    <dsp:sp modelId="{DA08CBFF-C0A4-437A-8BAC-8F95B1709E0C}">
      <dsp:nvSpPr>
        <dsp:cNvPr id="0" name=""/>
        <dsp:cNvSpPr/>
      </dsp:nvSpPr>
      <dsp:spPr>
        <a:xfrm>
          <a:off x="3240358" y="4487448"/>
          <a:ext cx="1703801" cy="1703801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>
              <a:solidFill>
                <a:srgbClr val="000000"/>
              </a:solidFill>
              <a:latin typeface="Arial"/>
            </a:rPr>
            <a:t>С водой</a:t>
          </a:r>
          <a:endParaRPr lang="ru-RU" sz="1900" b="1" kern="1200" dirty="0" smtClean="0"/>
        </a:p>
      </dsp:txBody>
      <dsp:txXfrm>
        <a:off x="3489874" y="4736964"/>
        <a:ext cx="1204769" cy="1204769"/>
      </dsp:txXfrm>
    </dsp:sp>
    <dsp:sp modelId="{41AE742E-FF2A-45EA-A576-9E7D04B2A382}">
      <dsp:nvSpPr>
        <dsp:cNvPr id="0" name=""/>
        <dsp:cNvSpPr/>
      </dsp:nvSpPr>
      <dsp:spPr>
        <a:xfrm rot="9112614">
          <a:off x="2134483" y="3925138"/>
          <a:ext cx="759190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759190" y="186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95098" y="3924842"/>
        <a:ext cx="37959" cy="37959"/>
      </dsp:txXfrm>
    </dsp:sp>
    <dsp:sp modelId="{0F489353-40A5-44C8-9A68-1EBD486302EB}">
      <dsp:nvSpPr>
        <dsp:cNvPr id="0" name=""/>
        <dsp:cNvSpPr/>
      </dsp:nvSpPr>
      <dsp:spPr>
        <a:xfrm>
          <a:off x="576076" y="3672408"/>
          <a:ext cx="1703801" cy="1703801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>
              <a:solidFill>
                <a:srgbClr val="000000"/>
              </a:solidFill>
              <a:latin typeface="Arial"/>
            </a:rPr>
            <a:t>Со снегом</a:t>
          </a:r>
        </a:p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>
              <a:solidFill>
                <a:srgbClr val="000000"/>
              </a:solidFill>
              <a:latin typeface="Arial"/>
            </a:rPr>
            <a:t>и льдом</a:t>
          </a:r>
          <a:endParaRPr lang="ru-RU" sz="1900" b="1" kern="1200" dirty="0" smtClean="0"/>
        </a:p>
      </dsp:txBody>
      <dsp:txXfrm>
        <a:off x="825592" y="3921924"/>
        <a:ext cx="1204769" cy="1204769"/>
      </dsp:txXfrm>
    </dsp:sp>
    <dsp:sp modelId="{98A03B87-6AE8-47CD-8D4F-F449CC2A8837}">
      <dsp:nvSpPr>
        <dsp:cNvPr id="0" name=""/>
        <dsp:cNvSpPr/>
      </dsp:nvSpPr>
      <dsp:spPr>
        <a:xfrm rot="12315279">
          <a:off x="2469140" y="2498226"/>
          <a:ext cx="362894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362894" y="186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41515" y="2507837"/>
        <a:ext cx="18144" cy="18144"/>
      </dsp:txXfrm>
    </dsp:sp>
    <dsp:sp modelId="{3E422252-84ED-4DD6-9B86-DBC0AB29435F}">
      <dsp:nvSpPr>
        <dsp:cNvPr id="0" name=""/>
        <dsp:cNvSpPr/>
      </dsp:nvSpPr>
      <dsp:spPr>
        <a:xfrm>
          <a:off x="864106" y="1224139"/>
          <a:ext cx="1703801" cy="1703801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>
              <a:solidFill>
                <a:srgbClr val="000000"/>
              </a:solidFill>
              <a:latin typeface="Arial"/>
            </a:rPr>
            <a:t>С фауной </a:t>
          </a:r>
        </a:p>
        <a:p>
          <a:pPr marR="0"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baseline="0" dirty="0" smtClean="0">
              <a:solidFill>
                <a:srgbClr val="000000"/>
              </a:solidFill>
              <a:latin typeface="Arial"/>
            </a:rPr>
            <a:t>и флорой</a:t>
          </a:r>
          <a:endParaRPr lang="ru-RU" sz="1900" b="1" kern="1200" dirty="0" smtClean="0"/>
        </a:p>
      </dsp:txBody>
      <dsp:txXfrm>
        <a:off x="1113622" y="1473655"/>
        <a:ext cx="1204769" cy="1204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F1250-2DBA-44DE-8349-0EA4AD6D71CA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60A99-F9E7-48DB-BADC-8BF43C1C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A2A8B0-A51B-4CCB-A034-1452A16110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BDD6-1E45-429F-8F09-23F177495A28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2C60-E189-4B22-80F7-241B8520E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0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BDD6-1E45-429F-8F09-23F177495A28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2C60-E189-4B22-80F7-241B8520E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4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BDD6-1E45-429F-8F09-23F177495A28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2C60-E189-4B22-80F7-241B8520E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6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BDD6-1E45-429F-8F09-23F177495A28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2C60-E189-4B22-80F7-241B8520E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BDD6-1E45-429F-8F09-23F177495A28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2C60-E189-4B22-80F7-241B8520E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2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BDD6-1E45-429F-8F09-23F177495A28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2C60-E189-4B22-80F7-241B8520E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8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BDD6-1E45-429F-8F09-23F177495A28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2C60-E189-4B22-80F7-241B8520E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0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BDD6-1E45-429F-8F09-23F177495A28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2C60-E189-4B22-80F7-241B8520E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1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BDD6-1E45-429F-8F09-23F177495A28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2C60-E189-4B22-80F7-241B8520E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1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BDD6-1E45-429F-8F09-23F177495A28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2C60-E189-4B22-80F7-241B8520E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6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BDD6-1E45-429F-8F09-23F177495A28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2C60-E189-4B22-80F7-241B8520E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7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BDD6-1E45-429F-8F09-23F177495A28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F2C60-E189-4B22-80F7-241B8520E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2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93787"/>
            <a:ext cx="770413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u="dotted" cap="all" dirty="0">
                <a:solidFill>
                  <a:srgbClr val="002060"/>
                </a:solidFill>
              </a:rPr>
              <a:t>Опыты </a:t>
            </a:r>
            <a:endParaRPr lang="ru-RU" sz="4800" b="1" i="1" u="dotted" cap="all" dirty="0" smtClean="0">
              <a:solidFill>
                <a:srgbClr val="002060"/>
              </a:solidFill>
            </a:endParaRPr>
          </a:p>
          <a:p>
            <a:pPr algn="ctr"/>
            <a:r>
              <a:rPr lang="ru-RU" sz="4800" b="1" i="1" u="dotted" cap="all" dirty="0" smtClean="0">
                <a:solidFill>
                  <a:srgbClr val="002060"/>
                </a:solidFill>
              </a:rPr>
              <a:t>и </a:t>
            </a:r>
          </a:p>
          <a:p>
            <a:pPr algn="ctr"/>
            <a:r>
              <a:rPr lang="ru-RU" sz="4800" b="1" i="1" u="dotted" cap="all" dirty="0" smtClean="0">
                <a:solidFill>
                  <a:srgbClr val="002060"/>
                </a:solidFill>
              </a:rPr>
              <a:t>Эксперименты</a:t>
            </a:r>
          </a:p>
          <a:p>
            <a:pPr algn="ctr"/>
            <a:r>
              <a:rPr lang="ru-RU" sz="4800" b="1" i="1" u="dotted" cap="all" dirty="0" smtClean="0">
                <a:solidFill>
                  <a:srgbClr val="002060"/>
                </a:solidFill>
              </a:rPr>
              <a:t> </a:t>
            </a:r>
            <a:r>
              <a:rPr lang="ru-RU" sz="4800" b="1" i="1" u="dotted" cap="all" dirty="0">
                <a:solidFill>
                  <a:srgbClr val="002060"/>
                </a:solidFill>
              </a:rPr>
              <a:t>с дошкольниками</a:t>
            </a:r>
            <a:r>
              <a:rPr lang="ru-RU" b="1" i="1" u="dotted" cap="all" dirty="0">
                <a:solidFill>
                  <a:srgbClr val="002060"/>
                </a:solidFill>
              </a:rPr>
              <a:t/>
            </a:r>
            <a:br>
              <a:rPr lang="ru-RU" b="1" i="1" u="dotted" cap="all" dirty="0">
                <a:solidFill>
                  <a:srgbClr val="002060"/>
                </a:solidFill>
              </a:rPr>
            </a:br>
            <a:r>
              <a:rPr lang="ru-RU" b="1" i="1" u="dotted" cap="all" dirty="0">
                <a:solidFill>
                  <a:srgbClr val="002060"/>
                </a:solidFill>
              </a:rPr>
              <a:t/>
            </a:r>
            <a:br>
              <a:rPr lang="ru-RU" b="1" i="1" u="dotted" cap="all" dirty="0">
                <a:solidFill>
                  <a:srgbClr val="00206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404813"/>
            <a:ext cx="4608512" cy="1295400"/>
          </a:xfrm>
          <a:noFill/>
          <a:ln>
            <a:noFill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   </a:t>
            </a:r>
            <a:r>
              <a:rPr lang="ru-RU" sz="2700" b="1" dirty="0" smtClean="0"/>
              <a:t>То, что я услышал, я забыл.</a:t>
            </a:r>
            <a:br>
              <a:rPr lang="ru-RU" sz="2700" b="1" dirty="0" smtClean="0"/>
            </a:br>
            <a:r>
              <a:rPr lang="ru-RU" sz="2700" b="1" dirty="0" smtClean="0"/>
              <a:t>     То, что я увидел, я помню.</a:t>
            </a:r>
            <a:br>
              <a:rPr lang="ru-RU" sz="2700" b="1" dirty="0" smtClean="0"/>
            </a:br>
            <a:r>
              <a:rPr lang="ru-RU" sz="2700" b="1" dirty="0" smtClean="0"/>
              <a:t>     То, что я сделал, я знаю.</a:t>
            </a:r>
            <a:endParaRPr lang="ru-RU" sz="2700" b="1" dirty="0"/>
          </a:p>
        </p:txBody>
      </p:sp>
      <p:pic>
        <p:nvPicPr>
          <p:cNvPr id="44034" name="Содержимое 3" descr="clip_image007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0954" y="1825625"/>
            <a:ext cx="4422091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69269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ea typeface="+mj-ea"/>
                <a:cs typeface="+mj-cs"/>
              </a:rPr>
              <a:t>Дошкольники – прирожденные исследователи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00808"/>
            <a:ext cx="6730567" cy="504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ОПЫТЫ С ВОДОЙ</a:t>
            </a:r>
            <a:br>
              <a:rPr lang="ru-RU" sz="3200" b="1" dirty="0" smtClean="0"/>
            </a:br>
            <a:r>
              <a:rPr lang="ru-RU" sz="3200" b="1" dirty="0" smtClean="0"/>
              <a:t>Знакомство со свойствами воды</a:t>
            </a:r>
            <a:br>
              <a:rPr lang="ru-RU" sz="3200" b="1" dirty="0" smtClean="0"/>
            </a:br>
            <a:r>
              <a:rPr lang="ru-RU" sz="2700" dirty="0" smtClean="0"/>
              <a:t>(запах, цвет, форма, прозрачность)</a:t>
            </a:r>
            <a:endParaRPr lang="ru-RU" sz="27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3" y="1556792"/>
            <a:ext cx="6840759" cy="5013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28892" y="2420888"/>
            <a:ext cx="2915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этого нам понадобиться:</a:t>
            </a:r>
          </a:p>
          <a:p>
            <a:endParaRPr lang="ru-RU" b="1" dirty="0" smtClean="0"/>
          </a:p>
          <a:p>
            <a:r>
              <a:rPr lang="ru-RU" b="1" dirty="0" smtClean="0"/>
              <a:t>-вода</a:t>
            </a:r>
          </a:p>
          <a:p>
            <a:r>
              <a:rPr lang="ru-RU" b="1" dirty="0" smtClean="0"/>
              <a:t>-стаканчики</a:t>
            </a:r>
          </a:p>
          <a:p>
            <a:r>
              <a:rPr lang="ru-RU" b="1" dirty="0" smtClean="0"/>
              <a:t>-колбы</a:t>
            </a:r>
          </a:p>
          <a:p>
            <a:r>
              <a:rPr lang="ru-RU" b="1" dirty="0" smtClean="0"/>
              <a:t>-пипетки</a:t>
            </a:r>
          </a:p>
          <a:p>
            <a:r>
              <a:rPr lang="ru-RU" b="1" dirty="0" smtClean="0"/>
              <a:t>-краски</a:t>
            </a:r>
          </a:p>
          <a:p>
            <a:r>
              <a:rPr lang="ru-RU" b="1" dirty="0" smtClean="0"/>
              <a:t>-кисточки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95310"/>
            <a:ext cx="4263790" cy="42617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Переливание воды</a:t>
            </a:r>
            <a:br>
              <a:rPr lang="ru-RU" sz="3600" dirty="0" smtClean="0"/>
            </a:br>
            <a:r>
              <a:rPr lang="ru-RU" dirty="0" smtClean="0">
                <a:latin typeface="+mn-lt"/>
              </a:rPr>
              <a:t>С помощью данного эксперимента дети </a:t>
            </a:r>
            <a:r>
              <a:rPr lang="ru-RU" dirty="0">
                <a:latin typeface="+mn-lt"/>
              </a:rPr>
              <a:t>узнали </a:t>
            </a:r>
            <a:r>
              <a:rPr lang="ru-RU" dirty="0" smtClean="0">
                <a:latin typeface="+mn-lt"/>
              </a:rPr>
              <a:t>: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-вода жидкая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-может течь (это </a:t>
            </a:r>
            <a:r>
              <a:rPr lang="ru-RU" dirty="0">
                <a:latin typeface="+mn-lt"/>
              </a:rPr>
              <a:t>свойство воды называется </a:t>
            </a:r>
            <a:r>
              <a:rPr lang="ru-RU" dirty="0" smtClean="0">
                <a:latin typeface="+mn-lt"/>
              </a:rPr>
              <a:t>текучестью)</a:t>
            </a:r>
            <a:endParaRPr lang="ru-RU" dirty="0">
              <a:latin typeface="+mn-lt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79512" y="476672"/>
            <a:ext cx="4383950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1652167"/>
            <a:ext cx="4926863" cy="374441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7" y="931893"/>
            <a:ext cx="5052053" cy="378904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3490" y="0"/>
            <a:ext cx="4752528" cy="1080120"/>
          </a:xfrm>
        </p:spPr>
        <p:txBody>
          <a:bodyPr>
            <a:normAutofit fontScale="90000"/>
          </a:bodyPr>
          <a:lstStyle/>
          <a:p>
            <a:r>
              <a:rPr lang="ru-RU" sz="2400" b="0" dirty="0">
                <a:solidFill>
                  <a:srgbClr val="00051E"/>
                </a:solidFill>
                <a:ea typeface="+mn-ea"/>
                <a:cs typeface="+mn-cs"/>
              </a:rPr>
              <a:t> </a:t>
            </a:r>
            <a:r>
              <a:rPr lang="ru-RU" sz="2400" b="0" dirty="0" smtClean="0">
                <a:solidFill>
                  <a:srgbClr val="00051E"/>
                </a:solidFill>
                <a:ea typeface="+mn-ea"/>
                <a:cs typeface="+mn-cs"/>
              </a:rPr>
              <a:t> </a:t>
            </a:r>
            <a:r>
              <a:rPr lang="ru-RU" sz="2700" i="1" cap="all" dirty="0" smtClean="0">
                <a:solidFill>
                  <a:srgbClr val="00051E"/>
                </a:solidFill>
                <a:latin typeface="+mn-lt"/>
              </a:rPr>
              <a:t>«</a:t>
            </a:r>
            <a:r>
              <a:rPr lang="ru-RU" sz="2700" i="1" cap="all" dirty="0">
                <a:solidFill>
                  <a:srgbClr val="00051E"/>
                </a:solidFill>
                <a:latin typeface="+mn-lt"/>
              </a:rPr>
              <a:t>Набираем воду в </a:t>
            </a:r>
            <a:r>
              <a:rPr lang="ru-RU" sz="2700" i="1" cap="all" dirty="0" smtClean="0">
                <a:solidFill>
                  <a:srgbClr val="00051E"/>
                </a:solidFill>
                <a:latin typeface="+mn-lt"/>
              </a:rPr>
              <a:t>пипетку»</a:t>
            </a:r>
            <a:r>
              <a:rPr lang="ru-RU" sz="2700" i="1" cap="all" dirty="0">
                <a:solidFill>
                  <a:srgbClr val="00051E"/>
                </a:solidFill>
                <a:latin typeface="+mn-lt"/>
              </a:rPr>
              <a:t> </a:t>
            </a:r>
            <a:r>
              <a:rPr lang="ru-RU" sz="2700" i="1" cap="all" dirty="0">
                <a:solidFill>
                  <a:srgbClr val="00051E"/>
                </a:solidFill>
                <a:latin typeface="Calibri Light" panose="020F0302020204030204"/>
              </a:rPr>
              <a:t/>
            </a:r>
            <a:br>
              <a:rPr lang="ru-RU" sz="2700" i="1" cap="all" dirty="0">
                <a:solidFill>
                  <a:srgbClr val="00051E"/>
                </a:solidFill>
                <a:latin typeface="Calibri Light" panose="020F0302020204030204"/>
              </a:rPr>
            </a:br>
            <a:r>
              <a:rPr lang="ru-RU" cap="all" dirty="0">
                <a:solidFill>
                  <a:srgbClr val="00051E"/>
                </a:solidFill>
                <a:latin typeface="Calibri Light" panose="020F0302020204030204"/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75091" y="839429"/>
            <a:ext cx="46805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51E"/>
                </a:solidFill>
                <a:latin typeface="Calibri Light" panose="020F0302020204030204"/>
                <a:ea typeface="+mj-ea"/>
                <a:cs typeface="+mj-cs"/>
              </a:rPr>
              <a:t>Задача: объяснить принцип набирания воды в резиновую пипетку.</a:t>
            </a:r>
            <a:r>
              <a:rPr lang="ru-RU" b="1" cap="all" dirty="0">
                <a:solidFill>
                  <a:srgbClr val="00051E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ru-RU" b="1" cap="all" dirty="0">
                <a:solidFill>
                  <a:srgbClr val="00051E"/>
                </a:solidFill>
                <a:latin typeface="Calibri Light" panose="020F0302020204030204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779" y="5224436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0051E"/>
                </a:solidFill>
                <a:latin typeface="Calibri Light" panose="020F0302020204030204"/>
              </a:rPr>
              <a:t>Сначала необходимо выпустить воздух из пипетки. Для этого нужно сильно нажать на нее, опустить узкий кончик в воду и расслабить нажим. Чтобы проверить набралась ли вода, опять нажимаем на пипетку, выпускаем воду.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4864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+mn-lt"/>
              </a:rPr>
              <a:t>Окрашивание воды</a:t>
            </a:r>
            <a:endParaRPr lang="ru-RU" sz="40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6" y="692696"/>
            <a:ext cx="3867894" cy="5157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692696"/>
            <a:ext cx="5707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помощью кисточек и красок  ребята окрашивали воду</a:t>
            </a:r>
          </a:p>
          <a:p>
            <a:r>
              <a:rPr lang="ru-RU" dirty="0" smtClean="0"/>
              <a:t>Ребята узнали, что вода может менять цвет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0" y="1339028"/>
            <a:ext cx="4511352" cy="5402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3" t="20837" r="2767" b="12649"/>
          <a:stretch/>
        </p:blipFill>
        <p:spPr>
          <a:xfrm>
            <a:off x="395536" y="404664"/>
            <a:ext cx="4210141" cy="5824029"/>
          </a:xfrm>
          <a:scene3d>
            <a:camera prst="perspectiveHeroicExtremeRigh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 t="14699" r="8697" b="13901"/>
          <a:stretch/>
        </p:blipFill>
        <p:spPr>
          <a:xfrm>
            <a:off x="5940152" y="188640"/>
            <a:ext cx="2736304" cy="27363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32183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123728" y="188640"/>
            <a:ext cx="5256584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j-lt"/>
                <a:cs typeface="Aharoni" pitchFamily="2" charset="-79"/>
              </a:rPr>
              <a:t>Опыт «</a:t>
            </a:r>
            <a:r>
              <a:rPr lang="ru-RU" sz="2800" b="1" dirty="0">
                <a:latin typeface="+mj-lt"/>
                <a:cs typeface="Aharoni" pitchFamily="2" charset="-79"/>
              </a:rPr>
              <a:t>Р</a:t>
            </a:r>
            <a:r>
              <a:rPr lang="ru-RU" sz="2800" b="1" dirty="0" smtClean="0">
                <a:latin typeface="+mj-lt"/>
                <a:cs typeface="Aharoni" pitchFamily="2" charset="-79"/>
              </a:rPr>
              <a:t>азноцветные льдинки»</a:t>
            </a:r>
            <a:endParaRPr lang="ru-RU" sz="2800" b="1" dirty="0">
              <a:latin typeface="+mj-lt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692696"/>
            <a:ext cx="42119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 приходом зимы ребята продолжили проводить опыты со свойствами воды.</a:t>
            </a:r>
          </a:p>
          <a:p>
            <a:r>
              <a:rPr lang="ru-RU" sz="2000" b="1" dirty="0" smtClean="0"/>
              <a:t>Ребята узнали, что вода может превращаться в лед при низкой температуре, и лед может таять при повышении температуры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1" b="10100"/>
          <a:stretch/>
        </p:blipFill>
        <p:spPr>
          <a:xfrm>
            <a:off x="4784131" y="980728"/>
            <a:ext cx="4108349" cy="5616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4851" r="3801" b="26901"/>
          <a:stretch/>
        </p:blipFill>
        <p:spPr>
          <a:xfrm>
            <a:off x="329852" y="2996952"/>
            <a:ext cx="3659847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 t="9502"/>
          <a:stretch/>
        </p:blipFill>
        <p:spPr>
          <a:xfrm>
            <a:off x="4486726" y="3501008"/>
            <a:ext cx="4634679" cy="335699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5746521" cy="396044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5436096" y="864065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Рассматривание разноцветных льдинок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Цель и задачи экспериментирования: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17638"/>
            <a:ext cx="4326632" cy="2443410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900" b="1" dirty="0" smtClean="0"/>
              <a:t>цель: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900" dirty="0" smtClean="0">
                <a:cs typeface="Times New Roman" panose="02020603050405020304" pitchFamily="18" charset="0"/>
              </a:rPr>
              <a:t>создание условий в детском саду для формирования основного целостного мировидения ребенка старшего дошкольного возраста средствами  эксперимента.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3314" y="1417638"/>
            <a:ext cx="4038600" cy="254888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задачи:</a:t>
            </a:r>
            <a:endParaRPr lang="ru-RU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углублять представления детей о живой и неживой природе;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расширять их представления  о физических свойствах окружающего мира (воздуха, воды, почвы, фауны и флоры), о грамотном использовании их человеком для удовлетворения своих потребностей;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формировать умение наблюдать, анализировать, сравнивать, обобщать, делать выводы;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развивать мышление, внимание, память, речь;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воспитывать познавательный интерес и эмоционально-ценностное отношение к окружающему миру.</a:t>
            </a:r>
          </a:p>
        </p:txBody>
      </p:sp>
      <p:pic>
        <p:nvPicPr>
          <p:cNvPr id="5" name="Picture 8" descr="MC90043440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2828" y="4221088"/>
            <a:ext cx="13620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4"/>
          <p:cNvSpPr txBox="1">
            <a:spLocks noChangeArrowheads="1"/>
          </p:cNvSpPr>
          <p:nvPr/>
        </p:nvSpPr>
        <p:spPr bwMode="auto">
          <a:xfrm>
            <a:off x="1482220" y="228600"/>
            <a:ext cx="63224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«ДЕТСКОЕ ЭКСПЕРИМЕНТИРОВАНИЕ КАК МЕТОД ОБУЧЕНИЯ»</a:t>
            </a:r>
          </a:p>
        </p:txBody>
      </p:sp>
      <p:pic>
        <p:nvPicPr>
          <p:cNvPr id="9226" name="Picture 10" descr="MC90034909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0"/>
            <a:ext cx="1565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0" y="1371600"/>
            <a:ext cx="39417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Дает детям реальные</a:t>
            </a:r>
          </a:p>
          <a:p>
            <a:r>
              <a:rPr lang="ru-RU"/>
              <a:t>представления о различных</a:t>
            </a:r>
          </a:p>
          <a:p>
            <a:r>
              <a:rPr lang="ru-RU"/>
              <a:t>сторонах изучаемого объекта,</a:t>
            </a:r>
          </a:p>
          <a:p>
            <a:r>
              <a:rPr lang="ru-RU"/>
              <a:t>о его взаимоотношениях с другими</a:t>
            </a:r>
          </a:p>
          <a:p>
            <a:r>
              <a:rPr lang="ru-RU"/>
              <a:t>объектами и со средой обитания.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352800" y="1219200"/>
            <a:ext cx="3243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Стимулирует развитие речи.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330825" y="2362200"/>
            <a:ext cx="3813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Накопление фонда умственных</a:t>
            </a:r>
          </a:p>
          <a:p>
            <a:r>
              <a:rPr lang="ru-RU"/>
              <a:t>приемов и операций, которые</a:t>
            </a:r>
          </a:p>
          <a:p>
            <a:r>
              <a:rPr lang="ru-RU"/>
              <a:t>рассматриваются как умственные</a:t>
            </a:r>
          </a:p>
          <a:p>
            <a:r>
              <a:rPr lang="ru-RU"/>
              <a:t>умения.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130800" y="4800600"/>
            <a:ext cx="4013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Развитие творческих способностей,</a:t>
            </a:r>
          </a:p>
          <a:p>
            <a:r>
              <a:rPr lang="ru-RU"/>
              <a:t>формирование трудовых навыков</a:t>
            </a:r>
          </a:p>
          <a:p>
            <a:r>
              <a:rPr lang="ru-RU"/>
              <a:t>и укрепление здоровья за счет</a:t>
            </a:r>
          </a:p>
          <a:p>
            <a:r>
              <a:rPr lang="ru-RU"/>
              <a:t>повышения общего уровня</a:t>
            </a:r>
          </a:p>
          <a:p>
            <a:r>
              <a:rPr lang="ru-RU"/>
              <a:t>двигательной активности.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0" y="4343400"/>
            <a:ext cx="44719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Идет обогащение памяти</a:t>
            </a:r>
          </a:p>
          <a:p>
            <a:r>
              <a:rPr lang="ru-RU"/>
              <a:t>ребенка, активизируются</a:t>
            </a:r>
          </a:p>
          <a:p>
            <a:r>
              <a:rPr lang="ru-RU"/>
              <a:t>его мыслительные процессы,</a:t>
            </a:r>
          </a:p>
          <a:p>
            <a:r>
              <a:rPr lang="ru-RU"/>
              <a:t>так как постоянно возникает</a:t>
            </a:r>
          </a:p>
          <a:p>
            <a:r>
              <a:rPr lang="ru-RU"/>
              <a:t>необходимость совершать</a:t>
            </a:r>
          </a:p>
          <a:p>
            <a:r>
              <a:rPr lang="ru-RU"/>
              <a:t>операции анализа, синтеза,</a:t>
            </a:r>
          </a:p>
          <a:p>
            <a:r>
              <a:rPr lang="ru-RU"/>
              <a:t>сравнения, классификации, обобщения.</a:t>
            </a: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4343400" y="1600200"/>
            <a:ext cx="76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1752600" y="2819400"/>
            <a:ext cx="1905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H="1">
            <a:off x="4876800" y="3200400"/>
            <a:ext cx="2286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V="1">
            <a:off x="3124200" y="49530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 flipV="1">
            <a:off x="4876800" y="4572000"/>
            <a:ext cx="2209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/>
      <p:bldP spid="9231" grpId="0"/>
      <p:bldP spid="9232" grpId="0"/>
      <p:bldP spid="9233" grpId="0"/>
      <p:bldP spid="9234" grpId="0"/>
      <p:bldP spid="9237" grpId="0" animBg="1"/>
      <p:bldP spid="9238" grpId="0" animBg="1"/>
      <p:bldP spid="9239" grpId="0" animBg="1"/>
      <p:bldP spid="9240" grpId="0" animBg="1"/>
      <p:bldP spid="92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2802560"/>
              </p:ext>
            </p:extLst>
          </p:nvPr>
        </p:nvGraphicFramePr>
        <p:xfrm>
          <a:off x="936625" y="333375"/>
          <a:ext cx="8207375" cy="619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2205513" y="228600"/>
            <a:ext cx="48917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«СВЯЗЬ ДЕТСКОГО ЭКСПЕРИМЕНТИРОВАНИЯ С </a:t>
            </a:r>
          </a:p>
          <a:p>
            <a:pPr algn="ctr"/>
            <a:r>
              <a:rPr lang="ru-RU" b="1" dirty="0"/>
              <a:t>ДРУГИМИ ВИДАМИ ДЕЯТЕЛЬНОСТИ»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19400" y="2895600"/>
            <a:ext cx="3505200" cy="1295400"/>
            <a:chOff x="1872" y="1296"/>
            <a:chExt cx="2208" cy="816"/>
          </a:xfrm>
        </p:grpSpPr>
        <p:sp>
          <p:nvSpPr>
            <p:cNvPr id="35859" name="Text Box 5"/>
            <p:cNvSpPr txBox="1">
              <a:spLocks noChangeArrowheads="1"/>
            </p:cNvSpPr>
            <p:nvPr/>
          </p:nvSpPr>
          <p:spPr bwMode="auto">
            <a:xfrm>
              <a:off x="1964" y="1434"/>
              <a:ext cx="20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/>
                <a:t>ДЕТСКОЕ</a:t>
              </a:r>
            </a:p>
            <a:p>
              <a:pPr algn="ctr"/>
              <a:r>
                <a:rPr lang="ru-RU"/>
                <a:t>ЭКСПЕРИМЕНТИРОВАНИЕ</a:t>
              </a:r>
            </a:p>
          </p:txBody>
        </p:sp>
        <p:sp>
          <p:nvSpPr>
            <p:cNvPr id="35860" name="Oval 6"/>
            <p:cNvSpPr>
              <a:spLocks noChangeArrowheads="1"/>
            </p:cNvSpPr>
            <p:nvPr/>
          </p:nvSpPr>
          <p:spPr bwMode="auto">
            <a:xfrm>
              <a:off x="1872" y="1296"/>
              <a:ext cx="2208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04800" y="2667000"/>
            <a:ext cx="128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Познание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391400" y="3124200"/>
            <a:ext cx="69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Труд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038600" y="1905000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Развитие речи 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791200" y="1295400"/>
            <a:ext cx="2030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Художественное </a:t>
            </a:r>
          </a:p>
          <a:p>
            <a:r>
              <a:rPr lang="ru-RU"/>
              <a:t>творчество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52400" y="1219200"/>
            <a:ext cx="3665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Формирование элементарных</a:t>
            </a:r>
          </a:p>
          <a:p>
            <a:r>
              <a:rPr lang="ru-RU"/>
              <a:t> математических представлений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019800" y="4876800"/>
            <a:ext cx="2757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Чтение художественной</a:t>
            </a:r>
          </a:p>
          <a:p>
            <a:r>
              <a:rPr lang="ru-RU"/>
              <a:t>литературы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143000" y="4419600"/>
            <a:ext cx="2503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Укрепление здоровья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200400" y="5791200"/>
            <a:ext cx="272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Физическое воспитание</a:t>
            </a:r>
          </a:p>
        </p:txBody>
      </p:sp>
      <p:sp>
        <p:nvSpPr>
          <p:cNvPr id="35851" name="Line 17"/>
          <p:cNvSpPr>
            <a:spLocks noChangeShapeType="1"/>
          </p:cNvSpPr>
          <p:nvPr/>
        </p:nvSpPr>
        <p:spPr bwMode="auto">
          <a:xfrm>
            <a:off x="2209800" y="19812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2" name="Line 18"/>
          <p:cNvSpPr>
            <a:spLocks noChangeShapeType="1"/>
          </p:cNvSpPr>
          <p:nvPr/>
        </p:nvSpPr>
        <p:spPr bwMode="auto">
          <a:xfrm>
            <a:off x="1371600" y="3048000"/>
            <a:ext cx="144780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3" name="Line 19"/>
          <p:cNvSpPr>
            <a:spLocks noChangeShapeType="1"/>
          </p:cNvSpPr>
          <p:nvPr/>
        </p:nvSpPr>
        <p:spPr bwMode="auto">
          <a:xfrm flipH="1">
            <a:off x="5867400" y="19050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4" name="Line 20"/>
          <p:cNvSpPr>
            <a:spLocks noChangeShapeType="1"/>
          </p:cNvSpPr>
          <p:nvPr/>
        </p:nvSpPr>
        <p:spPr bwMode="auto">
          <a:xfrm flipH="1">
            <a:off x="4800600" y="228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5" name="Line 21"/>
          <p:cNvSpPr>
            <a:spLocks noChangeShapeType="1"/>
          </p:cNvSpPr>
          <p:nvPr/>
        </p:nvSpPr>
        <p:spPr bwMode="auto">
          <a:xfrm flipH="1">
            <a:off x="6400800" y="33528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6" name="Line 23"/>
          <p:cNvSpPr>
            <a:spLocks noChangeShapeType="1"/>
          </p:cNvSpPr>
          <p:nvPr/>
        </p:nvSpPr>
        <p:spPr bwMode="auto">
          <a:xfrm flipH="1">
            <a:off x="1905000" y="38862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7" name="Line 24"/>
          <p:cNvSpPr>
            <a:spLocks noChangeShapeType="1"/>
          </p:cNvSpPr>
          <p:nvPr/>
        </p:nvSpPr>
        <p:spPr bwMode="auto">
          <a:xfrm>
            <a:off x="4572000" y="4267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8" name="Line 25"/>
          <p:cNvSpPr>
            <a:spLocks noChangeShapeType="1"/>
          </p:cNvSpPr>
          <p:nvPr/>
        </p:nvSpPr>
        <p:spPr bwMode="auto">
          <a:xfrm>
            <a:off x="6096000" y="4038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/>
      <p:bldP spid="8203" grpId="0"/>
      <p:bldP spid="8204" grpId="0"/>
      <p:bldP spid="8205" grpId="0"/>
      <p:bldP spid="8206" grpId="0"/>
      <p:bldP spid="8207" grpId="0"/>
      <p:bldP spid="82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088" y="404813"/>
            <a:ext cx="7859712" cy="1079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Структура проведения эксперимента:</a:t>
            </a:r>
            <a:endParaRPr lang="ru-RU" b="1" dirty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611188" y="1989138"/>
            <a:ext cx="8086725" cy="41671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1.  постановка проблемы;</a:t>
            </a:r>
          </a:p>
          <a:p>
            <a:pPr>
              <a:buFont typeface="Arial" charset="0"/>
              <a:buNone/>
            </a:pPr>
            <a:r>
              <a:rPr lang="ru-RU" dirty="0" smtClean="0"/>
              <a:t>2.  поиск путей решения проблемы;</a:t>
            </a:r>
          </a:p>
          <a:p>
            <a:pPr>
              <a:buFont typeface="Arial" charset="0"/>
              <a:buNone/>
            </a:pPr>
            <a:r>
              <a:rPr lang="ru-RU" dirty="0" smtClean="0"/>
              <a:t>3.  проведение наблюдения;</a:t>
            </a:r>
          </a:p>
          <a:p>
            <a:pPr>
              <a:buFont typeface="Arial" charset="0"/>
              <a:buNone/>
            </a:pPr>
            <a:r>
              <a:rPr lang="ru-RU" dirty="0" smtClean="0"/>
              <a:t>4.  обсуждение увиденных результатов;</a:t>
            </a:r>
          </a:p>
          <a:p>
            <a:pPr>
              <a:buFont typeface="Arial" charset="0"/>
              <a:buNone/>
            </a:pPr>
            <a:r>
              <a:rPr lang="ru-RU" dirty="0" smtClean="0"/>
              <a:t>5.  формулировка выводов.</a:t>
            </a:r>
            <a:r>
              <a:rPr lang="ru-RU" b="1" dirty="0" smtClean="0"/>
              <a:t>  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cap="all" dirty="0">
                <a:solidFill>
                  <a:srgbClr val="001060"/>
                </a:solidFill>
              </a:rPr>
              <a:t>Правила проведения экспериментов: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b="1" cap="all" dirty="0">
                <a:solidFill>
                  <a:srgbClr val="00051E"/>
                </a:solidFill>
              </a:rPr>
              <a:t>1.Установить цель эксперимента: для чего мы проводим опыт.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cap="all" dirty="0">
                <a:solidFill>
                  <a:srgbClr val="00051E"/>
                </a:solidFill>
              </a:rPr>
              <a:t/>
            </a:r>
            <a:br>
              <a:rPr lang="ru-RU" sz="2000" b="1" cap="all" dirty="0">
                <a:solidFill>
                  <a:srgbClr val="00051E"/>
                </a:solidFill>
              </a:rPr>
            </a:br>
            <a:r>
              <a:rPr lang="ru-RU" sz="2000" b="1" cap="all" dirty="0">
                <a:solidFill>
                  <a:srgbClr val="00051E"/>
                </a:solidFill>
              </a:rPr>
              <a:t>2.Подобрать все необходимые материалы для проведения опыта.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cap="all" dirty="0">
                <a:solidFill>
                  <a:srgbClr val="00051E"/>
                </a:solidFill>
              </a:rPr>
              <a:t/>
            </a:r>
            <a:br>
              <a:rPr lang="ru-RU" sz="2000" b="1" cap="all" dirty="0">
                <a:solidFill>
                  <a:srgbClr val="00051E"/>
                </a:solidFill>
              </a:rPr>
            </a:br>
            <a:r>
              <a:rPr lang="ru-RU" sz="2000" b="1" cap="all" dirty="0">
                <a:solidFill>
                  <a:srgbClr val="00051E"/>
                </a:solidFill>
              </a:rPr>
              <a:t>3.Установить план исследования. 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cap="all" dirty="0">
                <a:solidFill>
                  <a:srgbClr val="00051E"/>
                </a:solidFill>
              </a:rPr>
              <a:t/>
            </a:r>
            <a:br>
              <a:rPr lang="ru-RU" sz="2000" b="1" cap="all" dirty="0">
                <a:solidFill>
                  <a:srgbClr val="00051E"/>
                </a:solidFill>
              </a:rPr>
            </a:br>
            <a:r>
              <a:rPr lang="ru-RU" sz="2000" b="1" cap="all" dirty="0">
                <a:solidFill>
                  <a:srgbClr val="00051E"/>
                </a:solidFill>
              </a:rPr>
              <a:t>4.Уточнить правила безопасности жизнедеятельности в ходе осуществления экспериментов.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cap="all" dirty="0">
                <a:solidFill>
                  <a:srgbClr val="00051E"/>
                </a:solidFill>
              </a:rPr>
              <a:t/>
            </a:r>
            <a:br>
              <a:rPr lang="ru-RU" sz="2000" b="1" cap="all" dirty="0">
                <a:solidFill>
                  <a:srgbClr val="00051E"/>
                </a:solidFill>
              </a:rPr>
            </a:br>
            <a:r>
              <a:rPr lang="ru-RU" sz="2000" b="1" cap="all" dirty="0">
                <a:solidFill>
                  <a:srgbClr val="00051E"/>
                </a:solidFill>
              </a:rPr>
              <a:t>5.Распределить детей на подгруппы.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cap="all" dirty="0">
                <a:solidFill>
                  <a:srgbClr val="00051E"/>
                </a:solidFill>
              </a:rPr>
              <a:t/>
            </a:r>
            <a:br>
              <a:rPr lang="ru-RU" sz="2000" b="1" cap="all" dirty="0">
                <a:solidFill>
                  <a:srgbClr val="00051E"/>
                </a:solidFill>
              </a:rPr>
            </a:br>
            <a:r>
              <a:rPr lang="ru-RU" sz="2000" b="1" cap="all" dirty="0">
                <a:solidFill>
                  <a:srgbClr val="00051E"/>
                </a:solidFill>
              </a:rPr>
              <a:t>6.Провести анализ и обобщение полученных детьми результатов экспериментирования.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cap="all" dirty="0">
                <a:solidFill>
                  <a:srgbClr val="00051E"/>
                </a:solidFill>
              </a:rPr>
              <a:t/>
            </a:r>
            <a:br>
              <a:rPr lang="ru-RU" sz="2000" b="1" cap="all" dirty="0">
                <a:solidFill>
                  <a:srgbClr val="00051E"/>
                </a:solidFill>
              </a:rPr>
            </a:br>
            <a:r>
              <a:rPr lang="ru-RU" sz="2000" b="1" cap="all" dirty="0">
                <a:solidFill>
                  <a:srgbClr val="00051E"/>
                </a:solidFill>
              </a:rPr>
              <a:t>7.Результаты эксперимента отобразить в один из проектов развивающей среды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4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cap="all" dirty="0">
                <a:solidFill>
                  <a:srgbClr val="001060"/>
                </a:solidFill>
              </a:rPr>
              <a:t>Виды экспериментов в ДОУ.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800" b="1" cap="all" dirty="0">
                <a:solidFill>
                  <a:srgbClr val="00051E"/>
                </a:solidFill>
              </a:rPr>
              <a:t>Демонстрационное наблюдение </a:t>
            </a:r>
            <a:r>
              <a:rPr lang="ru-RU" sz="2800" cap="all" dirty="0">
                <a:solidFill>
                  <a:srgbClr val="00051E"/>
                </a:solidFill>
              </a:rPr>
              <a:t>– это вид деятельности, при котором объект наблюдения один, он находится у педагога, который проводит и демонстрирует опыт детям.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cap="all" dirty="0">
              <a:solidFill>
                <a:srgbClr val="00051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800" cap="all" dirty="0">
              <a:solidFill>
                <a:srgbClr val="00051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cap="all" dirty="0">
                <a:solidFill>
                  <a:srgbClr val="00051E"/>
                </a:solidFill>
              </a:rPr>
              <a:t> Фронтальное наблюдение</a:t>
            </a:r>
            <a:r>
              <a:rPr lang="ru-RU" sz="2800" cap="all" dirty="0">
                <a:solidFill>
                  <a:srgbClr val="00051E"/>
                </a:solidFill>
              </a:rPr>
              <a:t> – это тот вид деятельности, при котором используется несколько объектов, которые исследуют дети самостоятельно.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0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570788" cy="1223963"/>
          </a:xfrm>
        </p:spPr>
        <p:txBody>
          <a:bodyPr>
            <a:normAutofit fontScale="90000"/>
          </a:bodyPr>
          <a:lstStyle/>
          <a:p>
            <a:r>
              <a:rPr lang="ru-RU" sz="3200" b="1" smtClean="0"/>
              <a:t>Основным оборудованием в мини-лаборатории являются</a:t>
            </a:r>
            <a:r>
              <a:rPr lang="ru-RU" sz="3200" b="1" i="1" smtClean="0"/>
              <a:t>:</a:t>
            </a:r>
            <a:r>
              <a:rPr lang="ru-RU" sz="3200" b="1" smtClean="0"/>
              <a:t> 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приборы-помощники: лупы, весы, песочные часы, компас, магниты;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разнообразные сосуды из различных материалов (пластмасса, стекло, металл, керамика);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природный материал: камешки, глина, песок, ракушки, шишки, перья, мох, листья и др.;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утилизированный материал: проволока, кусочки кожи, меха, ткани, пластмассы, пробки и др.;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технические материалы: гайки, скрепки, болты, гвоздики и др</a:t>
            </a:r>
            <a:r>
              <a:rPr lang="ru-RU" b="1" i="1" smtClean="0"/>
              <a:t>.; </a:t>
            </a:r>
            <a:r>
              <a:rPr lang="ru-RU" smtClean="0"/>
              <a:t>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разные виды бумаги: обычная, картон, наждачная, копировальная и др.;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красители: пищевые и непищевые (гуашь, акварельные краски и др.);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медицинские материалы: пипетки, колбы, деревянные палочки, шприцы (без игл), мерные ложки, резиновые груши и др.;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прочие материалы: зеркала, воздушные шары, масло, мука, соль, сахар, цветные и прозрачные стекла, сито и др.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566</Words>
  <Application>Microsoft Office PowerPoint</Application>
  <PresentationFormat>Экран (4:3)</PresentationFormat>
  <Paragraphs>117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Цель и задачи экспериментирования:</vt:lpstr>
      <vt:lpstr>Презентация PowerPoint</vt:lpstr>
      <vt:lpstr>Презентация PowerPoint</vt:lpstr>
      <vt:lpstr>Презентация PowerPoint</vt:lpstr>
      <vt:lpstr>Структура проведения эксперимента:</vt:lpstr>
      <vt:lpstr>Правила проведения экспериментов:</vt:lpstr>
      <vt:lpstr>Виды экспериментов в ДОУ.</vt:lpstr>
      <vt:lpstr>Основным оборудованием в мини-лаборатории являются:  </vt:lpstr>
      <vt:lpstr>    То, что я услышал, я забыл.      То, что я увидел, я помню.      То, что я сделал, я знаю.</vt:lpstr>
      <vt:lpstr>Презентация PowerPoint</vt:lpstr>
      <vt:lpstr>ОПЫТЫ С ВОДОЙ Знакомство со свойствами воды (запах, цвет, форма, прозрачность)</vt:lpstr>
      <vt:lpstr>Переливание воды С помощью данного эксперимента дети узнали :  -вода жидкая -может течь (это свойство воды называется текучестью)</vt:lpstr>
      <vt:lpstr>  «Набираем воду в пипетку»   </vt:lpstr>
      <vt:lpstr>        Окрашивание воды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Дошкольники – прирожденные исследователи.</dc:title>
  <dc:creator>Ольга Анатольевна</dc:creator>
  <cp:lastModifiedBy>Пользователь</cp:lastModifiedBy>
  <cp:revision>30</cp:revision>
  <dcterms:created xsi:type="dcterms:W3CDTF">2014-03-14T11:34:02Z</dcterms:created>
  <dcterms:modified xsi:type="dcterms:W3CDTF">2021-03-11T07:45:26Z</dcterms:modified>
</cp:coreProperties>
</file>